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6" r:id="rId28"/>
    <p:sldId id="287" r:id="rId29"/>
    <p:sldId id="288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3" r:id="rId60"/>
    <p:sldId id="322" r:id="rId61"/>
    <p:sldId id="325" r:id="rId62"/>
    <p:sldId id="326" r:id="rId6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F5175E9-888E-4665-9FC1-AD08578FB92F}">
          <p14:sldIdLst>
            <p14:sldId id="256"/>
          </p14:sldIdLst>
        </p14:section>
        <p14:section name="pytorch" id="{82EC750E-3638-420D-990B-263B5A04DD12}">
          <p14:sldIdLst>
            <p14:sldId id="257"/>
            <p14:sldId id="258"/>
            <p14:sldId id="259"/>
            <p14:sldId id="263"/>
            <p14:sldId id="261"/>
            <p14:sldId id="260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6"/>
            <p14:sldId id="287"/>
            <p14:sldId id="288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NetworkX" id="{6B7686D6-0807-4993-83E8-06F63A4208BD}">
          <p14:sldIdLst>
            <p14:sldId id="298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3"/>
            <p14:sldId id="322"/>
            <p14:sldId id="325"/>
            <p14:sldId id="32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9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D9FE2-85ED-C040-EC6D-7AB82E65D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9F07F4-1381-84B7-86F3-6B20EF39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231548-6A0F-2D82-5971-0AC654D5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728636-B277-BFB8-FB1F-5083348E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AF9F73-1244-5F94-DA4A-B0533EB2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7695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16638-378C-5F1B-8EE1-5E8C1B2D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F31010-ABBA-8348-7222-AC9ACEAA1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B4BA4E-2915-8277-C63C-A95E603CD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BEC325-17DD-5AC4-332E-9242AD1CE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E932BD-7805-D8C9-A00A-42485350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398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39A6B4-B6CF-642A-8B3C-8641A0AA6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539661-B882-7153-2016-F3685BA8A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F4640-4B57-86E3-EDB2-02F7E4CD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3011AE-AAA8-9DA9-F60D-79055764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D77F6C-D283-9401-7AF7-F3D0560E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466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D3839-1207-875E-F96D-3CFD5F58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02A444-7E87-4040-1C6E-62949A711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0C746D-E9FB-5DB7-0BDB-99270E6A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9BE606-0122-16C6-40EE-D5B34AA0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70570E-8341-1A08-5910-385700CB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985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8A22A-5299-0915-FEB5-00117FBE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7B311A-5481-FFF8-7C64-807165C93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061B86-2D6A-CE48-86E6-1F6760297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B4026F-D7F1-68FC-7033-6252F2F2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F88A58-F9A8-D9A4-8AD2-940732DD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0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94738-33D5-7DFA-DB0E-4F900CA3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5BCDE-52F0-2225-9164-174849B88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78B52B-2208-03F7-355E-1C063AD0D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AA3159-E45B-1FDA-66F8-147413180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26E75F-017F-1002-2298-A07C1B63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B9C184-A608-D161-05A7-8455FC9D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872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2A411-8033-EF45-6668-D3B7AEC7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CAD8CB-E348-1D22-172A-E907E0A48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76C99F-9521-EC87-646D-505FC7E0A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47D149-AE24-206E-A575-8BFE5C75E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3EEB6F-69DE-AF28-2950-EBD0CCF53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325ED2B-0C1C-9C60-4098-946D0007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DE17984-20C2-31A1-3463-2F331496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92F011-9810-E081-891F-8DB70055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288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DF470-C21F-615A-7B9F-71872F96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08785C0-6AD3-9167-CEEB-249AB9064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AD09755-56D0-0800-004B-55BEB1CE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FBEB2E-798D-5344-BB60-0024E0A2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247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916D4B0-6BDA-14F8-4E08-F4F9311C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7B908D-26F5-5E26-4FBF-221FD4482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DBDDAD-6CCE-E735-5D5E-E3AA5948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109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6746E-AC4D-2CC5-F4A5-A0F088ED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4179F0-F390-47C5-4D78-7B939A8A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DE37C2-989A-2769-10FC-FEFFD483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2A9238-3304-24EB-C4DB-B8D5A847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63C8BA-44F4-9832-806D-9B006EE4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FDA957-EEE3-E79D-3812-CC5427FE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52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998F9-294D-34AD-2BA1-D4EE2671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C365816-C508-3B8C-16BF-0F729A884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7CF18B-4A29-51B3-2FF8-20DCE9256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F10EE6-05AA-5899-1FA5-DBF5D61F5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72768F-EFB3-F739-A255-EB038220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FC75F5-948A-D186-66BF-895CB2F7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51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063C31-A6BD-A6F7-F6D3-70F1EB89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6838E8-9C5C-B43E-A44A-01060E9B9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460214-9BBC-7D35-E837-94122549F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ED751-E928-4C78-B72F-5BD6E7D97E01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8F3F9-8F92-F990-E797-4C12621C0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D30EEA-BB4A-17C2-2297-FA8008D42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E963D-3F2F-4DF3-B585-547477F373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204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networkx.org/documentation/stable/tutorial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Automatic_differenti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366C7-B8D6-92CC-7FCE-2B7C53179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66648"/>
            <a:ext cx="9144000" cy="2387600"/>
          </a:xfrm>
        </p:spPr>
        <p:txBody>
          <a:bodyPr/>
          <a:lstStyle/>
          <a:p>
            <a:r>
              <a:rPr lang="es-CO" b="1" dirty="0" err="1"/>
              <a:t>Pytorch</a:t>
            </a:r>
            <a:r>
              <a:rPr lang="es-CO" b="1" dirty="0"/>
              <a:t> &amp; </a:t>
            </a:r>
            <a:r>
              <a:rPr lang="es-CO" b="1" dirty="0" err="1"/>
              <a:t>Networkx</a:t>
            </a:r>
            <a:endParaRPr lang="es-CO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89E641-897F-5547-5B02-15EA1A0F0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3841" y="5511007"/>
            <a:ext cx="9144000" cy="503237"/>
          </a:xfrm>
        </p:spPr>
        <p:txBody>
          <a:bodyPr/>
          <a:lstStyle/>
          <a:p>
            <a:r>
              <a:rPr lang="es-CO" dirty="0"/>
              <a:t>PhD(e). </a:t>
            </a:r>
            <a:r>
              <a:rPr lang="es-CO" dirty="0" err="1"/>
              <a:t>MsC</a:t>
            </a:r>
            <a:r>
              <a:rPr lang="es-CO" dirty="0"/>
              <a:t>. Ing. Jonnatan Arias Garcia</a:t>
            </a:r>
          </a:p>
        </p:txBody>
      </p:sp>
      <p:pic>
        <p:nvPicPr>
          <p:cNvPr id="1028" name="Picture 4" descr="Learning PyTorch: The Basic Program Structure | by Dagang Wei | Feb, 2024 |  Medium">
            <a:extLst>
              <a:ext uri="{FF2B5EF4-FFF2-40B4-BE49-F238E27FC236}">
                <a16:creationId xmlns:a16="http://schemas.microsoft.com/office/drawing/2014/main" id="{D47C0276-2A6E-61F9-7271-D8587F18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403752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tworkX · GitHub">
            <a:extLst>
              <a:ext uri="{FF2B5EF4-FFF2-40B4-BE49-F238E27FC236}">
                <a16:creationId xmlns:a16="http://schemas.microsoft.com/office/drawing/2014/main" id="{515C9F79-47E1-D15F-399C-6333A70D7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23" y="16704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493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DB483-0959-177E-90AB-BAEE043A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funciona sobre graph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874CEC-D270-97CB-6300-65FB511D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64" y="1321818"/>
            <a:ext cx="6964672" cy="49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7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E3B17-E6F0-433E-955C-41DC3C0E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Computacional Graph en </a:t>
            </a:r>
            <a:r>
              <a:rPr lang="es-CO" dirty="0" err="1"/>
              <a:t>PyTorch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75E4C7-A152-64B6-B504-55C2D34E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22" y="1521324"/>
            <a:ext cx="9802156" cy="49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0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E3B17-E6F0-433E-955C-41DC3C0E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Computacional Graph en </a:t>
            </a:r>
            <a:r>
              <a:rPr lang="es-CO" dirty="0" err="1"/>
              <a:t>PyTorch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2A46A3-63BC-AF78-6EFA-537355CE5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68" y="1418367"/>
            <a:ext cx="9712463" cy="49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5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E3B17-E6F0-433E-955C-41DC3C0E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Computacional Graph en </a:t>
            </a:r>
            <a:r>
              <a:rPr lang="es-CO" dirty="0" err="1"/>
              <a:t>PyTorch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70E4A7-EB76-9ACD-9CEA-619AFCF74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19" y="1521324"/>
            <a:ext cx="9765762" cy="47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6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Autograd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Tensores y Variables tienen la misma API.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Variables pueden recordad como fueron creadas (</a:t>
            </a:r>
            <a:r>
              <a:rPr lang="es-CO" dirty="0" err="1"/>
              <a:t>backprop</a:t>
            </a:r>
            <a:r>
              <a:rPr lang="es-CO" dirty="0"/>
              <a:t>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95120A-7F14-92F2-5E92-A899C3CC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51" y="1403527"/>
            <a:ext cx="6428204" cy="45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3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Autograd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No queremos gradientes (de loss) con respecto a la data.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Queremos gradientes con respecto a los </a:t>
            </a:r>
            <a:r>
              <a:rPr lang="es-CO" dirty="0" err="1"/>
              <a:t>Weights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5FC24C-B66C-C020-45B3-BEF89D37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038" y="1320400"/>
            <a:ext cx="6593284" cy="46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3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Autograd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Forward </a:t>
            </a:r>
            <a:r>
              <a:rPr lang="es-CO" dirty="0" err="1"/>
              <a:t>pass</a:t>
            </a:r>
            <a:r>
              <a:rPr lang="es-CO" dirty="0"/>
              <a:t> se ve exactamente igual como Tensor, pero todo es ahora una variable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72BEC6-0300-F415-B1CF-B7276CFB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166" y="1405986"/>
            <a:ext cx="6172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2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Autograd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Computar el gradiente de loss con respecto a w1 y w2 (</a:t>
            </a:r>
            <a:r>
              <a:rPr lang="es-CO" dirty="0" err="1"/>
              <a:t>zero</a:t>
            </a:r>
            <a:r>
              <a:rPr lang="es-CO" dirty="0"/>
              <a:t> </a:t>
            </a:r>
            <a:r>
              <a:rPr lang="es-CO" dirty="0" err="1"/>
              <a:t>out</a:t>
            </a:r>
            <a:r>
              <a:rPr lang="es-CO" dirty="0"/>
              <a:t> </a:t>
            </a:r>
            <a:r>
              <a:rPr lang="es-CO" dirty="0" err="1"/>
              <a:t>grad</a:t>
            </a:r>
            <a:r>
              <a:rPr lang="es-CO" dirty="0"/>
              <a:t> </a:t>
            </a:r>
            <a:r>
              <a:rPr lang="es-CO" dirty="0" err="1"/>
              <a:t>first</a:t>
            </a:r>
            <a:r>
              <a:rPr lang="es-CO" dirty="0"/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5EF08C-03B9-45E3-E3C4-455CD163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2" y="1519905"/>
            <a:ext cx="6172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6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Autograd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Creando los gradiente en los </a:t>
            </a:r>
            <a:r>
              <a:rPr lang="es-CO" dirty="0" err="1"/>
              <a:t>Weights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3955F-3217-0D9E-9CBD-47F17FC0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3" y="1690688"/>
            <a:ext cx="6172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37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Nuevas funciones </a:t>
            </a:r>
            <a:r>
              <a:rPr lang="es-CO" dirty="0" err="1"/>
              <a:t>Autograd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1451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Puedes definir tu propia función </a:t>
            </a:r>
            <a:r>
              <a:rPr lang="es-CO" dirty="0" err="1"/>
              <a:t>autograd</a:t>
            </a:r>
            <a:r>
              <a:rPr lang="es-CO" dirty="0"/>
              <a:t>, escribiendo forward y </a:t>
            </a:r>
            <a:r>
              <a:rPr lang="es-CO" dirty="0" err="1"/>
              <a:t>backward</a:t>
            </a:r>
            <a:r>
              <a:rPr lang="es-CO" dirty="0"/>
              <a:t> para tensores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B6F31B-0E98-EF59-58DA-D544CEA5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109" y="2260044"/>
            <a:ext cx="5211691" cy="296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1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F94356-591F-73A9-67D7-766DB8DD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Librería enfocada en el desarrollo flexible para Deep </a:t>
            </a:r>
            <a:r>
              <a:rPr lang="es-CO" dirty="0" err="1"/>
              <a:t>Learning</a:t>
            </a:r>
            <a:r>
              <a:rPr lang="es-CO" dirty="0"/>
              <a:t>.</a:t>
            </a:r>
          </a:p>
          <a:p>
            <a:pPr lvl="1"/>
            <a:r>
              <a:rPr lang="es-CO" dirty="0"/>
              <a:t>API fácil de usar</a:t>
            </a:r>
          </a:p>
          <a:p>
            <a:pPr lvl="1"/>
            <a:r>
              <a:rPr lang="es-CO" dirty="0"/>
              <a:t>Soporte de Python</a:t>
            </a:r>
          </a:p>
          <a:p>
            <a:pPr lvl="1"/>
            <a:r>
              <a:rPr lang="es-CO" dirty="0"/>
              <a:t>Computación dinámica de gráficos</a:t>
            </a:r>
          </a:p>
          <a:p>
            <a:pPr lvl="1"/>
            <a:r>
              <a:rPr lang="es-CO" dirty="0" err="1"/>
              <a:t>MultiGPU</a:t>
            </a:r>
            <a:endParaRPr lang="es-CO" dirty="0"/>
          </a:p>
          <a:p>
            <a:pPr lvl="1"/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Loaders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B39F71-15DC-FD29-79B0-802A47522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2" b="25348"/>
          <a:stretch/>
        </p:blipFill>
        <p:spPr bwMode="auto">
          <a:xfrm>
            <a:off x="3832687" y="299259"/>
            <a:ext cx="4526626" cy="134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34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Nuevas funciones </a:t>
            </a:r>
            <a:r>
              <a:rPr lang="es-CO" dirty="0" err="1"/>
              <a:t>Autograd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9" y="4829088"/>
            <a:ext cx="4681451" cy="1072948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Puedes usar tu propia función </a:t>
            </a:r>
            <a:r>
              <a:rPr lang="es-CO" dirty="0" err="1"/>
              <a:t>autograd</a:t>
            </a:r>
            <a:r>
              <a:rPr lang="es-CO" dirty="0"/>
              <a:t>, en la forward </a:t>
            </a:r>
            <a:r>
              <a:rPr lang="es-CO" dirty="0" err="1"/>
              <a:t>pass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B6F31B-0E98-EF59-58DA-D544CEA5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79" y="1524434"/>
            <a:ext cx="5211691" cy="29696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652D4A1-F52F-7AC1-0288-DF1F3683F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29" y="2159377"/>
            <a:ext cx="5435767" cy="374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9" y="1828800"/>
            <a:ext cx="4681451" cy="4073236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 err="1"/>
              <a:t>Wrapper</a:t>
            </a:r>
            <a:r>
              <a:rPr lang="es-CO" dirty="0"/>
              <a:t> de alto nivel para trabajar con Redes Neuronales (NN)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A06AEC6-58BA-EBA3-E55C-11DE583C1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50" y="982186"/>
            <a:ext cx="5927147" cy="49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4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9" y="1828800"/>
            <a:ext cx="4681451" cy="4073236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Define nuestro modelo como una secuencia de capaz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NN también define funciones Loss comunes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0F52CB-2C5F-909E-CF06-5EA2D021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0663"/>
            <a:ext cx="5872066" cy="48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02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9" y="1828800"/>
            <a:ext cx="4681451" cy="4073236"/>
          </a:xfrm>
        </p:spPr>
        <p:txBody>
          <a:bodyPr/>
          <a:lstStyle/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Forward Pass:</a:t>
            </a:r>
          </a:p>
          <a:p>
            <a:pPr marL="0" indent="0" algn="just">
              <a:buNone/>
            </a:pPr>
            <a:r>
              <a:rPr lang="es-CO" dirty="0"/>
              <a:t>Alimenta el modelo, y predice para la función Loss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EFF926-C2E0-1E21-E8BB-AC00F526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70" y="948151"/>
            <a:ext cx="5968150" cy="49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0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9" y="1828800"/>
            <a:ext cx="4681451" cy="4073236"/>
          </a:xfrm>
        </p:spPr>
        <p:txBody>
          <a:bodyPr/>
          <a:lstStyle/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 err="1"/>
              <a:t>Backward</a:t>
            </a:r>
            <a:r>
              <a:rPr lang="es-CO" dirty="0"/>
              <a:t> </a:t>
            </a:r>
            <a:r>
              <a:rPr lang="es-CO" dirty="0" err="1"/>
              <a:t>pass</a:t>
            </a:r>
            <a:r>
              <a:rPr lang="es-CO" dirty="0"/>
              <a:t>:</a:t>
            </a:r>
          </a:p>
          <a:p>
            <a:pPr marL="0" indent="0" algn="just">
              <a:buNone/>
            </a:pPr>
            <a:r>
              <a:rPr lang="es-CO" dirty="0"/>
              <a:t>Computa todos los gradientes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2A3449-3E8D-4FA7-400E-E7E08DD40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70" y="1027906"/>
            <a:ext cx="5872066" cy="48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89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744"/>
            <a:ext cx="4681451" cy="4073236"/>
          </a:xfrm>
        </p:spPr>
        <p:txBody>
          <a:bodyPr/>
          <a:lstStyle/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Crea los gradientes en cada paso para cada parámetro del modelo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B06B5E-CF32-0B65-1801-2F0A90DA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941" y="1098563"/>
            <a:ext cx="6067353" cy="50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Optimizador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9" y="1828800"/>
            <a:ext cx="4681451" cy="4073236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Usa un </a:t>
            </a:r>
            <a:r>
              <a:rPr lang="es-CO" b="1" dirty="0"/>
              <a:t>optimizador </a:t>
            </a:r>
            <a:r>
              <a:rPr lang="es-CO" dirty="0"/>
              <a:t>para diferentes reglas de actualización.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8DEE01-71FF-E68E-FDC3-3F8E62E5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2514"/>
            <a:ext cx="5686433" cy="50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3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Optimizador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80"/>
            <a:ext cx="4681451" cy="4073236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Actualiza todos los parámetros antes de computar los gradientes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CE77A7-D3E1-C76D-CFBD-98CBEA08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4739"/>
            <a:ext cx="5737614" cy="51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nn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80"/>
            <a:ext cx="4681451" cy="407323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dirty="0"/>
              <a:t>Un modulo es una capa de la NN; con variables de entrada y salida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Los módulos pueden contener </a:t>
            </a:r>
            <a:r>
              <a:rPr lang="es-CO" dirty="0" err="1"/>
              <a:t>weights</a:t>
            </a:r>
            <a:r>
              <a:rPr lang="es-CO" dirty="0"/>
              <a:t> (como variables) u otros módulos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Puedes definir tu propio modulo usando </a:t>
            </a:r>
            <a:r>
              <a:rPr lang="es-CO" dirty="0" err="1"/>
              <a:t>autograd</a:t>
            </a:r>
            <a:r>
              <a:rPr lang="es-CO" dirty="0"/>
              <a:t>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18697B-E031-A518-684E-DBB3AFBF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82" y="569570"/>
            <a:ext cx="5504966" cy="57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0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nn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80"/>
            <a:ext cx="4681451" cy="40732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dirty="0"/>
              <a:t>Define nuevos módulos: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Define todo nuestro modelo como un solo modulo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3CFCA4-A581-D8F8-5459-C220F148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777924" cy="6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8A7DA-D7C9-8AE0-51FC-A2CE0240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Flujo de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B004F-4585-1059-04AB-C36C26A3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 usa el paradigma imperative/</a:t>
            </a:r>
            <a:r>
              <a:rPr lang="es-CO" dirty="0" err="1"/>
              <a:t>eager</a:t>
            </a:r>
            <a:r>
              <a:rPr lang="es-CO" dirty="0"/>
              <a:t>, es decir, cada línea es requerida para construir un graph y sus componentes.</a:t>
            </a:r>
          </a:p>
          <a:p>
            <a:r>
              <a:rPr lang="es-CO" dirty="0"/>
              <a:t>Metodología “Define-</a:t>
            </a:r>
            <a:r>
              <a:rPr lang="es-CO" dirty="0" err="1"/>
              <a:t>By</a:t>
            </a:r>
            <a:r>
              <a:rPr lang="es-CO" dirty="0"/>
              <a:t>-Run”  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Veremos</a:t>
            </a:r>
          </a:p>
          <a:p>
            <a:r>
              <a:rPr lang="es-CO" dirty="0" err="1"/>
              <a:t>Basics</a:t>
            </a:r>
            <a:endParaRPr lang="es-CO" dirty="0"/>
          </a:p>
          <a:p>
            <a:r>
              <a:rPr lang="es-CO" dirty="0"/>
              <a:t>Modulo NN</a:t>
            </a:r>
          </a:p>
        </p:txBody>
      </p:sp>
    </p:spTree>
    <p:extLst>
      <p:ext uri="{BB962C8B-B14F-4D97-AF65-F5344CB8AC3E}">
        <p14:creationId xmlns:p14="http://schemas.microsoft.com/office/powerpoint/2010/main" val="1775997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nn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80"/>
            <a:ext cx="4681451" cy="40732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dirty="0"/>
              <a:t>Define nuevos módulos: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Inicializa dos módulos hijos (módulos pueden contener módulos)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9FB329-0D2C-927D-4C52-803752B1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618" y="295419"/>
            <a:ext cx="6007331" cy="62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89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nn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80"/>
            <a:ext cx="4681451" cy="40732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dirty="0"/>
              <a:t>Define nuevos módulos: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Define Forward </a:t>
            </a:r>
            <a:r>
              <a:rPr lang="es-CO" dirty="0" err="1"/>
              <a:t>pass</a:t>
            </a:r>
            <a:r>
              <a:rPr lang="es-CO" dirty="0"/>
              <a:t> usando módulos hijos y operaciones de </a:t>
            </a:r>
            <a:r>
              <a:rPr lang="es-CO" dirty="0" err="1"/>
              <a:t>autograd</a:t>
            </a:r>
            <a:r>
              <a:rPr lang="es-CO" dirty="0"/>
              <a:t> sobre variables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No necesita definir </a:t>
            </a:r>
            <a:r>
              <a:rPr lang="es-CO" dirty="0" err="1"/>
              <a:t>Backward</a:t>
            </a:r>
            <a:r>
              <a:rPr lang="es-CO" dirty="0"/>
              <a:t> – </a:t>
            </a:r>
            <a:r>
              <a:rPr lang="es-CO" dirty="0" err="1"/>
              <a:t>autograd</a:t>
            </a:r>
            <a:r>
              <a:rPr lang="es-CO" dirty="0"/>
              <a:t> puede manejarlo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6F0BC0-6C5F-4A94-33AB-81D2B2A0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595" y="543332"/>
            <a:ext cx="5555478" cy="57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nn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80"/>
            <a:ext cx="4681451" cy="40732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dirty="0"/>
              <a:t>Define nuevos módulos: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Construye y entrena una instancia de nuestro modelo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1BD3A1-D3BF-C5FC-B304-10660A4E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63" y="532311"/>
            <a:ext cx="5572103" cy="57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4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DataLoaders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F86F5E-6EA9-2DCA-AD5A-DDD7B5F9F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580"/>
            <a:ext cx="4681451" cy="40732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Un </a:t>
            </a:r>
            <a:r>
              <a:rPr lang="es-ES" b="1" dirty="0" err="1"/>
              <a:t>DataLoader</a:t>
            </a:r>
            <a:r>
              <a:rPr lang="es-ES" dirty="0"/>
              <a:t> envuelve un </a:t>
            </a:r>
            <a:r>
              <a:rPr lang="es-ES" b="1" dirty="0" err="1"/>
              <a:t>dataset</a:t>
            </a:r>
            <a:r>
              <a:rPr lang="es-ES" b="1" dirty="0"/>
              <a:t> </a:t>
            </a:r>
            <a:r>
              <a:rPr lang="es-ES" dirty="0"/>
              <a:t>y proporciona </a:t>
            </a:r>
            <a:r>
              <a:rPr lang="es-ES" dirty="0" err="1"/>
              <a:t>mini-lotes</a:t>
            </a:r>
            <a:r>
              <a:rPr lang="es-ES" dirty="0"/>
              <a:t>, barajado y subprocesos múltiples.</a:t>
            </a:r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r>
              <a:rPr lang="es-ES" dirty="0"/>
              <a:t>Cuando necesite cargar datos personalizados, simplemente escriba su propia clase de conjunto de datos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818920-5698-FB14-EC13-319AD00B2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16" y="365125"/>
            <a:ext cx="5053563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02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E326B-CECD-898F-45F4-9B29B082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PyTorch</a:t>
            </a:r>
            <a:r>
              <a:rPr lang="es-CO" dirty="0"/>
              <a:t>: </a:t>
            </a:r>
            <a:r>
              <a:rPr lang="es-CO" dirty="0" err="1"/>
              <a:t>DataLoaders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6133F9-3F40-3264-9A4B-F57324F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73" y="1385825"/>
            <a:ext cx="7341853" cy="502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45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2142B-DA9A-5B2E-AC7F-D2848041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Recursos útiles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545FED7-018D-49C9-A887-64C0128F5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2583"/>
            <a:ext cx="10269005" cy="4235707"/>
          </a:xfrm>
        </p:spPr>
      </p:pic>
    </p:spTree>
    <p:extLst>
      <p:ext uri="{BB962C8B-B14F-4D97-AF65-F5344CB8AC3E}">
        <p14:creationId xmlns:p14="http://schemas.microsoft.com/office/powerpoint/2010/main" val="316344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9040B-8AC4-3B23-BBE8-675481FFB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Software de alta-productividad para análisis de redes complejas.</a:t>
            </a:r>
          </a:p>
          <a:p>
            <a:pPr lvl="1"/>
            <a:r>
              <a:rPr lang="es-CO" dirty="0"/>
              <a:t>Estructura de datos representada por varias redes (Directa, Indirecta, </a:t>
            </a:r>
            <a:r>
              <a:rPr lang="es-CO" dirty="0" err="1"/>
              <a:t>Multigraphs</a:t>
            </a:r>
            <a:r>
              <a:rPr lang="es-CO" dirty="0"/>
              <a:t>)</a:t>
            </a:r>
          </a:p>
          <a:p>
            <a:pPr lvl="1"/>
            <a:r>
              <a:rPr lang="es-CO" dirty="0"/>
              <a:t>Flexibilidad extrema: los nodos pueden sea objectos </a:t>
            </a:r>
            <a:r>
              <a:rPr lang="es-CO" dirty="0" err="1"/>
              <a:t>hashables</a:t>
            </a:r>
            <a:r>
              <a:rPr lang="es-CO" dirty="0"/>
              <a:t>, bordes pueden contener data arbitraria</a:t>
            </a:r>
          </a:p>
          <a:p>
            <a:pPr lvl="1"/>
            <a:r>
              <a:rPr lang="es-CO" dirty="0"/>
              <a:t>Un tesoro en algoritmos de </a:t>
            </a:r>
            <a:r>
              <a:rPr lang="es-CO" dirty="0" err="1"/>
              <a:t>graphs</a:t>
            </a:r>
            <a:endParaRPr lang="es-CO" dirty="0"/>
          </a:p>
          <a:p>
            <a:pPr lvl="1"/>
            <a:r>
              <a:rPr lang="es-CO" dirty="0"/>
              <a:t>Multiplataforma y fácil uso</a:t>
            </a:r>
          </a:p>
          <a:p>
            <a:pPr lvl="1"/>
            <a:endParaRPr lang="es-CO" dirty="0"/>
          </a:p>
          <a:p>
            <a:pPr marL="457200" lvl="1" indent="0">
              <a:buNone/>
            </a:pPr>
            <a:r>
              <a:rPr lang="es-CO" dirty="0">
                <a:hlinkClick r:id="rId2"/>
              </a:rPr>
              <a:t>https://networkx.org/documentation/stable/tutorial.html</a:t>
            </a:r>
            <a:r>
              <a:rPr lang="es-CO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FECF47-0564-BB8C-F220-5918B63C9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02" y="171536"/>
            <a:ext cx="6258596" cy="14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7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29040B-8AC4-3B23-BBE8-675481FFB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607"/>
            <a:ext cx="10515600" cy="45393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O" dirty="0">
                <a:solidFill>
                  <a:srgbClr val="00B050"/>
                </a:solidFill>
              </a:rPr>
              <a:t>Cuando Usar</a:t>
            </a:r>
          </a:p>
          <a:p>
            <a:r>
              <a:rPr lang="es-ES" dirty="0">
                <a:solidFill>
                  <a:srgbClr val="00B050"/>
                </a:solidFill>
              </a:rPr>
              <a:t>Diseñada para manejar datos en una escala relevante para los problemas modernos.</a:t>
            </a:r>
          </a:p>
          <a:p>
            <a:r>
              <a:rPr lang="es-ES" dirty="0">
                <a:solidFill>
                  <a:srgbClr val="00B050"/>
                </a:solidFill>
              </a:rPr>
              <a:t>La mayoría de los algoritmos centrales se basan en código heredado extremadamente rápido.</a:t>
            </a:r>
          </a:p>
          <a:p>
            <a:r>
              <a:rPr lang="es-ES" dirty="0">
                <a:solidFill>
                  <a:srgbClr val="00B050"/>
                </a:solidFill>
              </a:rPr>
              <a:t>Implementaciones de gráficos altamente flexibles (¡un nodo/borde puede ser cualquier cosa!)</a:t>
            </a:r>
          </a:p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Cuando No Usar</a:t>
            </a:r>
          </a:p>
          <a:p>
            <a:r>
              <a:rPr lang="es-ES" dirty="0">
                <a:solidFill>
                  <a:srgbClr val="FF0000"/>
                </a:solidFill>
              </a:rPr>
              <a:t>Problemas a gran escala que requieren enfoques más rápidos (es decir, redes masivas con bordes de 100M/1B)</a:t>
            </a:r>
          </a:p>
          <a:p>
            <a:r>
              <a:rPr lang="es-ES" dirty="0">
                <a:solidFill>
                  <a:srgbClr val="FF0000"/>
                </a:solidFill>
              </a:rPr>
              <a:t>Mejor uso de memoria/hilos que Python (objetos grandes, cálculo paralelo)</a:t>
            </a:r>
          </a:p>
          <a:p>
            <a:r>
              <a:rPr lang="es-ES" dirty="0">
                <a:solidFill>
                  <a:srgbClr val="FF0000"/>
                </a:solidFill>
              </a:rPr>
              <a:t>La visualización de redes se maneja mejor con otras herramientas profesionales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FECF47-0564-BB8C-F220-5918B63C9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02" y="171536"/>
            <a:ext cx="6258596" cy="14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5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5C5C4-EF73-3ECF-F732-C6C0A1A3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Dibujar, Plotear graph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E4FF0A-33C8-B2DD-C0A8-6B2183DC3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posible dibujar pequeños gráficos con </a:t>
            </a:r>
            <a:r>
              <a:rPr lang="es-ES" dirty="0" err="1"/>
              <a:t>NetworkX</a:t>
            </a:r>
            <a:r>
              <a:rPr lang="es-ES" dirty="0"/>
              <a:t>. Puede exportar datos de red y dibujar con otros programas (</a:t>
            </a:r>
            <a:r>
              <a:rPr lang="es-ES" dirty="0" err="1"/>
              <a:t>GraphViz</a:t>
            </a:r>
            <a:r>
              <a:rPr lang="es-ES" dirty="0"/>
              <a:t>, </a:t>
            </a:r>
            <a:r>
              <a:rPr lang="es-ES" dirty="0" err="1"/>
              <a:t>Gephi</a:t>
            </a:r>
            <a:r>
              <a:rPr lang="es-ES" dirty="0"/>
              <a:t>, etc.).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440A13-EC4D-334E-ABF5-E5948373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33" y="2874688"/>
            <a:ext cx="9453533" cy="36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9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B8662-2300-05D8-9518-57DAA730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Creando un Graph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8ED468-7ECC-6793-58A6-AFF6599C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222832"/>
                </a:solidFill>
                <a:effectLst/>
                <a:highlight>
                  <a:srgbClr val="FFFFFF"/>
                </a:highlight>
                <a:latin typeface="-apple-system"/>
              </a:rPr>
              <a:t>Importando el modulo y</a:t>
            </a:r>
            <a:r>
              <a:rPr lang="es-ES" dirty="0">
                <a:solidFill>
                  <a:srgbClr val="222832"/>
                </a:solidFill>
                <a:highlight>
                  <a:srgbClr val="FFFFFF"/>
                </a:highlight>
                <a:latin typeface="-apple-system"/>
              </a:rPr>
              <a:t> c</a:t>
            </a:r>
            <a:r>
              <a:rPr lang="es-ES" b="0" i="0" dirty="0">
                <a:solidFill>
                  <a:srgbClr val="222832"/>
                </a:solidFill>
                <a:effectLst/>
                <a:highlight>
                  <a:srgbClr val="FFFFFF"/>
                </a:highlight>
                <a:latin typeface="-apple-system"/>
              </a:rPr>
              <a:t>rea un gráfico vacío sin nodos ni aristas.</a:t>
            </a:r>
          </a:p>
          <a:p>
            <a:endParaRPr lang="es-ES" dirty="0">
              <a:solidFill>
                <a:srgbClr val="222832"/>
              </a:solidFill>
              <a:highlight>
                <a:srgbClr val="FFFFFF"/>
              </a:highlight>
              <a:latin typeface="-apple-system"/>
            </a:endParaRPr>
          </a:p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56FAE6-E972-ECF2-6842-A222D0478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17" y="3009219"/>
            <a:ext cx="4290137" cy="13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265A-D097-9A71-1EC7-81EFDDD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Basics</a:t>
            </a:r>
            <a:r>
              <a:rPr lang="es-CO" dirty="0"/>
              <a:t>: Tensores de </a:t>
            </a:r>
            <a:r>
              <a:rPr lang="es-CO" dirty="0" err="1"/>
              <a:t>PyTorch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9EB677-71DD-DAB5-84FB-AE95B9E1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078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E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Los tensores no son más que matrices multidimensionales. Los tensores en </a:t>
            </a:r>
            <a:r>
              <a:rPr lang="es-ES" b="0" i="0" dirty="0" err="1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PyTorch</a:t>
            </a:r>
            <a:r>
              <a:rPr lang="es-E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 son similares a los </a:t>
            </a:r>
            <a:r>
              <a:rPr lang="es-ES" b="0" i="0" dirty="0" err="1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ndarrays</a:t>
            </a:r>
            <a:r>
              <a:rPr lang="es-E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 de </a:t>
            </a:r>
            <a:r>
              <a:rPr lang="es-ES" b="0" i="0" dirty="0" err="1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numpy</a:t>
            </a:r>
            <a:r>
              <a:rPr lang="es-E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, con la adición de que los tensores también se pueden usar en una GPU.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20B74F-87F0-8BE5-11E1-CC5A611E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70" y="3677401"/>
            <a:ext cx="10924057" cy="17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7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3C3A6-63BC-3A96-CAD5-2437AC72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Adicionando nodos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251FBC-2B87-AA12-A49A-0C2E160F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08" y="1678536"/>
            <a:ext cx="9357065" cy="44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47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96DB4-B692-B32F-5E5F-EF01B4EE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Nodo </a:t>
            </a:r>
            <a:r>
              <a:rPr lang="es-CO" dirty="0" err="1"/>
              <a:t>Objects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B33317-A290-8EFD-57AF-9AA61D949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Un nodo puede ser un </a:t>
            </a:r>
            <a:r>
              <a:rPr lang="es-CO" b="1" dirty="0" err="1"/>
              <a:t>hashable</a:t>
            </a:r>
            <a:r>
              <a:rPr lang="es-CO" b="1" dirty="0"/>
              <a:t> </a:t>
            </a:r>
            <a:r>
              <a:rPr lang="es-CO" b="1" dirty="0" err="1"/>
              <a:t>object</a:t>
            </a:r>
            <a:r>
              <a:rPr lang="es-CO" b="1" dirty="0"/>
              <a:t> </a:t>
            </a:r>
            <a:r>
              <a:rPr lang="es-CO" dirty="0"/>
              <a:t>como una cadena, una función, un file, entre otros….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16FD86-AF07-4111-91DA-0C894C244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78" y="2828543"/>
            <a:ext cx="9024243" cy="34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68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08777-1A95-9F1A-1E13-8843B3E3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Adicionando Bordes (</a:t>
            </a:r>
            <a:r>
              <a:rPr lang="es-CO" dirty="0" err="1"/>
              <a:t>edges</a:t>
            </a:r>
            <a:r>
              <a:rPr lang="es-CO" dirty="0"/>
              <a:t>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0B6D60-2D94-41D0-8431-4BBD8055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35" y="1489868"/>
            <a:ext cx="7958129" cy="48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DE829-B74F-D5B7-C311-7180DB15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Accediendo a nodos y bordes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E30A24-50D4-BB1A-29A3-26A11FFF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32" y="1416182"/>
            <a:ext cx="7524336" cy="456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5E31C-67B4-D7DB-20E6-30BA9D5C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Diccionarios de Python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5321B3-344A-2A48-4FE7-8FC012DEC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9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 err="1"/>
              <a:t>Nx</a:t>
            </a:r>
            <a:r>
              <a:rPr lang="es-CO" dirty="0"/>
              <a:t> </a:t>
            </a:r>
            <a:r>
              <a:rPr lang="es-ES" dirty="0"/>
              <a:t>aprovecha los diccionarios de Python para almacenar medidas de nodos y bordes. </a:t>
            </a:r>
          </a:p>
          <a:p>
            <a:pPr marL="0" indent="0">
              <a:buNone/>
            </a:pPr>
            <a:r>
              <a:rPr lang="es-ES" dirty="0"/>
              <a:t>El tipo diccionario es una estructura de datos que representa una asignación clave-valor.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28DFB9-85FA-4B0F-20DC-9F47CF05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59" y="3183692"/>
            <a:ext cx="8066682" cy="30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5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E2C9D-39BD-C445-35BC-8BC790EB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Atributos del Graph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808DD1-616E-F6CD-34DB-E3450D5B5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73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/>
              <a:t>Cualquier </a:t>
            </a:r>
            <a:r>
              <a:rPr lang="es-ES" sz="2400" dirty="0" err="1"/>
              <a:t>NetworkX</a:t>
            </a:r>
            <a:r>
              <a:rPr lang="es-ES" sz="2400" dirty="0"/>
              <a:t> graph se comporta como un diccionario de Python con nodos como claves principales.</a:t>
            </a:r>
          </a:p>
          <a:p>
            <a:pPr marL="0" indent="0" algn="just">
              <a:buNone/>
            </a:pPr>
            <a:endParaRPr lang="es-ES" sz="2400" dirty="0"/>
          </a:p>
          <a:p>
            <a:pPr marL="0" indent="0" algn="just">
              <a:buNone/>
            </a:pPr>
            <a:endParaRPr lang="es-ES" sz="2400" dirty="0"/>
          </a:p>
          <a:p>
            <a:pPr marL="0" indent="0" algn="just">
              <a:buNone/>
            </a:pPr>
            <a:endParaRPr lang="es-ES" sz="2400" dirty="0"/>
          </a:p>
          <a:p>
            <a:pPr marL="0" indent="0" algn="just">
              <a:buNone/>
            </a:pPr>
            <a:endParaRPr lang="es-ES" sz="2400" dirty="0"/>
          </a:p>
          <a:p>
            <a:pPr marL="0" indent="0" algn="just">
              <a:buNone/>
            </a:pPr>
            <a:r>
              <a:rPr lang="es-ES" sz="2400" dirty="0"/>
              <a:t>El peso del atributo de borde especial siempre debe ser numérico y contener valores utilizados por algoritmos que requieren bordes ponderados.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693CB5-5212-90BE-AC83-FB60CBEE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20" y="2294594"/>
            <a:ext cx="7228436" cy="15625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0410BAC-D5C7-9834-4EF8-19BAA29D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63" y="4875383"/>
            <a:ext cx="8007873" cy="15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5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12881-19FD-B619-02F3-ED0C4400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Iteradores de nodo y bordes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857E15-C79F-0A84-0FEB-B3B01E83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44" y="1413755"/>
            <a:ext cx="9390111" cy="49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1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958E1-C3E0-A9F4-3C5F-DA09096F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Graph directos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38A612-DAE1-0FF1-56E4-C771B7FEF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1534"/>
            <a:ext cx="10515600" cy="1721341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Algunos algoritmos funcionan sólo para gráficos no dirigidos y otros no están bien definidos para gráficos dirigidos. Si desea tratar un gráfico dirigido como no dirigido para alguna medición, probablemente debería convertirlo usando </a:t>
            </a:r>
            <a:r>
              <a:rPr lang="es-ES" dirty="0" err="1"/>
              <a:t>Graph.to_undirected</a:t>
            </a:r>
            <a:r>
              <a:rPr lang="es-ES" dirty="0"/>
              <a:t>()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7276EE-1B23-6263-3DAD-E9E11F3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24" y="1364229"/>
            <a:ext cx="9472551" cy="32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1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C5846-CAA7-FEFB-ECE5-01EF7E4C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Graph Operadores: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25477A-89E3-27DA-914A-A5F311B4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19" y="1877724"/>
            <a:ext cx="10068361" cy="39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55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A4BCF-257B-AB82-BF2A-1D5015FA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Generadores de Graph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DAB57C-754C-2362-CAC0-B8F086FD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81" y="1325563"/>
            <a:ext cx="816663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3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FCF59-4910-1CED-5FB8-C9B1AEFE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6B43D0-8EED-5CA3-E6F5-616D99B4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26229D-268E-6AF1-5026-61E416084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7" y="198871"/>
            <a:ext cx="1088466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96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B973-B175-6BBE-F9A6-414F8A19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Graph: Input/Output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A5D040-88F6-7863-D402-104C5796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6" y="1342403"/>
            <a:ext cx="9811224" cy="48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2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A594D-2429-A71C-D755-078664FA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Drawing</a:t>
            </a:r>
            <a:r>
              <a:rPr lang="es-CO" dirty="0"/>
              <a:t> </a:t>
            </a:r>
            <a:r>
              <a:rPr lang="es-CO" dirty="0" err="1"/>
              <a:t>Graphs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973C7B-44E2-A4B8-30F8-24C3941E7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363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 err="1"/>
              <a:t>Nx</a:t>
            </a:r>
            <a:r>
              <a:rPr lang="es-ES" dirty="0"/>
              <a:t> no es principalmente un paquete de dibujo de gráficos, pero proporciona capacidades básicas de dibujo mediante el uso de </a:t>
            </a:r>
            <a:r>
              <a:rPr lang="es-ES" dirty="0" err="1"/>
              <a:t>matplotlib</a:t>
            </a:r>
            <a:r>
              <a:rPr lang="es-ES" dirty="0"/>
              <a:t>. </a:t>
            </a:r>
          </a:p>
          <a:p>
            <a:pPr marL="0" indent="0" algn="just">
              <a:buNone/>
            </a:pPr>
            <a:r>
              <a:rPr lang="es-ES" dirty="0"/>
              <a:t>Para técnicas de visualización más complejas, proporciona una interfaz para utilizar el paquete de software </a:t>
            </a:r>
            <a:r>
              <a:rPr lang="es-ES" dirty="0" err="1"/>
              <a:t>GraphViz</a:t>
            </a:r>
            <a:r>
              <a:rPr lang="es-ES" dirty="0"/>
              <a:t> de código abierto.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B0D5FC-BF62-A9B8-87AF-5A0B2347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89" y="3703153"/>
            <a:ext cx="9279221" cy="23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63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F8C41-90B3-BA7F-5FA2-7CB21488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Caso de análisis: red de Cambridge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409CE-ECD8-06A5-8D95-6C1417E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Red directa con </a:t>
            </a:r>
            <a:r>
              <a:rPr lang="es-CO" dirty="0" err="1"/>
              <a:t>Ids</a:t>
            </a:r>
            <a:r>
              <a:rPr lang="es-CO" dirty="0"/>
              <a:t> como nodos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Dos lugares son conectados si un usuario ha sido observado desplazándose entre ellos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BC6294-BB7C-8BC7-62CD-14577946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32" y="1847070"/>
            <a:ext cx="4987768" cy="37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1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2F298-3614-17FD-01CB-2DB9E79A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Propiedades del Graph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ABFC98-105A-15E1-FF14-569FD65E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/>
              <a:t>Encuentra el numero de nodos y bordes, el grado promedio y el numero de componentes conectados.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AC57A1-3A5D-3B1A-F651-5498855C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98" y="2877260"/>
            <a:ext cx="10267604" cy="32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83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87282-00DF-325F-3F08-C2F81002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Degree</a:t>
            </a:r>
            <a:r>
              <a:rPr lang="es-CO" dirty="0"/>
              <a:t> </a:t>
            </a:r>
            <a:r>
              <a:rPr lang="es-CO" dirty="0" err="1"/>
              <a:t>distribution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19D622-DBC6-DAFF-A5A9-43A916688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Calcula grados de in y </a:t>
            </a:r>
            <a:r>
              <a:rPr lang="es-CO" dirty="0" err="1"/>
              <a:t>out</a:t>
            </a:r>
            <a:r>
              <a:rPr lang="es-CO" dirty="0"/>
              <a:t> del grafo directo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Usamos </a:t>
            </a:r>
            <a:r>
              <a:rPr lang="es-CO" dirty="0" err="1"/>
              <a:t>matplotlib</a:t>
            </a:r>
            <a:r>
              <a:rPr lang="es-CO" dirty="0"/>
              <a:t> para ver la distribución de </a:t>
            </a:r>
            <a:r>
              <a:rPr lang="es-CO" dirty="0" err="1"/>
              <a:t>degree</a:t>
            </a:r>
            <a:r>
              <a:rPr lang="es-CO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070277-713A-03A5-986C-B2CB2635A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5"/>
          <a:stretch/>
        </p:blipFill>
        <p:spPr>
          <a:xfrm>
            <a:off x="1298212" y="2404989"/>
            <a:ext cx="9595574" cy="8486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9CE490-F8A1-41E9-7039-710441A94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84" y="3833034"/>
            <a:ext cx="9441831" cy="28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78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2094B2-FC0B-82FE-BC93-CC26FCA0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39" y="891371"/>
            <a:ext cx="10784921" cy="50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58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40425DE-C006-3BC0-2BC5-81A6B1BB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46" y="1178110"/>
            <a:ext cx="10673308" cy="45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55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B5D04-617F-9838-99D3-968D9CDD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Coeficiente de </a:t>
            </a:r>
            <a:r>
              <a:rPr lang="es-CO" dirty="0" err="1"/>
              <a:t>Clustering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9BF4CF-B778-7325-C709-F71D11AF8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74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Podemos obtener el coeficiente de agrupamiento de nodos individuales o de todos los nodos (pero primero debemos convertir el gráfico en uno no dirigido)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59B07A-E4FA-8769-F0EB-612EAE81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14" y="2938116"/>
            <a:ext cx="9070571" cy="350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81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4924-89B8-099F-411D-3F5020E3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Centralidades del nodo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9F2F1-6995-C97D-36A6-26F15FE5F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180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Primero extraeremos el componente conectado más grande y luego calcularemos las medidas de centralidad del nodo.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89E403-F493-9BA1-0351-456D8C3B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3701"/>
            <a:ext cx="10537518" cy="35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7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E1044-2267-9552-A593-F995502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Nodos mas centrales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B4581-ADD6-C7D4-D5DF-C034CB0B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993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Primero presentamos un método de utilidad: dado un diccionario y un parámetro de umbral K, las claves K superiores se devuelven de acuerdo con los valores de los elementos.</a:t>
            </a:r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Luego podemos aplicar el método a las diversas métricas de centralidad disponibles. A continuación extraemos los 10 nodos más centrales para cada caso.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ACCEE1-A5A7-0BBF-AA16-8A7BF960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77" y="2621157"/>
            <a:ext cx="9401645" cy="11713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72963B-8E0B-4DA2-871B-BF5DD814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01" y="5323927"/>
            <a:ext cx="9533198" cy="8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265A-D097-9A71-1EC7-81EFDDD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Basics</a:t>
            </a:r>
            <a:r>
              <a:rPr lang="es-CO" dirty="0"/>
              <a:t>: Tensores de </a:t>
            </a:r>
            <a:r>
              <a:rPr lang="es-CO" dirty="0" err="1"/>
              <a:t>PyTorch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DC5C10-0658-925E-EFC5-6FE711FC32D8}"/>
              </a:ext>
            </a:extLst>
          </p:cNvPr>
          <p:cNvSpPr txBox="1"/>
          <p:nvPr/>
        </p:nvSpPr>
        <p:spPr>
          <a:xfrm>
            <a:off x="838201" y="3147892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effectLst/>
                <a:highlight>
                  <a:srgbClr val="FFFFFF"/>
                </a:highlight>
                <a:latin typeface="-apple-system"/>
              </a:rPr>
              <a:t>También encontramos funciones para </a:t>
            </a:r>
            <a:r>
              <a:rPr lang="es-ES" sz="2400" b="1" i="0" dirty="0">
                <a:effectLst/>
                <a:highlight>
                  <a:srgbClr val="FFFFFF"/>
                </a:highlight>
                <a:latin typeface="-apple-system"/>
              </a:rPr>
              <a:t>manipular los tensores</a:t>
            </a:r>
            <a:r>
              <a:rPr lang="es-ES" sz="2400" b="0" i="0" dirty="0">
                <a:effectLst/>
                <a:highlight>
                  <a:srgbClr val="FFFFFF"/>
                </a:highlight>
                <a:latin typeface="-apple-system"/>
              </a:rPr>
              <a:t> (dentro del </a:t>
            </a:r>
            <a:r>
              <a:rPr lang="es-ES" sz="2400" b="0" i="0" dirty="0" err="1">
                <a:effectLst/>
                <a:highlight>
                  <a:srgbClr val="FFFFFF"/>
                </a:highlight>
                <a:latin typeface="-apple-system"/>
              </a:rPr>
              <a:t>subsubtítulo</a:t>
            </a:r>
            <a:r>
              <a:rPr lang="es-ES" sz="2400" b="0" i="0" dirty="0">
                <a:effectLst/>
                <a:highlight>
                  <a:srgbClr val="FFFFFF"/>
                </a:highlight>
                <a:latin typeface="-apple-system"/>
              </a:rPr>
              <a:t> "</a:t>
            </a:r>
            <a:r>
              <a:rPr lang="es-ES" sz="2400" b="0" i="0" dirty="0" err="1">
                <a:effectLst/>
                <a:highlight>
                  <a:srgbClr val="FFFFFF"/>
                </a:highlight>
                <a:latin typeface="-apple-system"/>
              </a:rPr>
              <a:t>Indexing</a:t>
            </a:r>
            <a:r>
              <a:rPr lang="es-ES" sz="2400" b="0" i="0" dirty="0"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s-ES" sz="2400" b="0" i="0" dirty="0" err="1">
                <a:effectLst/>
                <a:highlight>
                  <a:srgbClr val="FFFFFF"/>
                </a:highlight>
                <a:latin typeface="-apple-system"/>
              </a:rPr>
              <a:t>Slicing</a:t>
            </a:r>
            <a:r>
              <a:rPr lang="es-ES" sz="2400" b="0" i="0" dirty="0"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s-ES" sz="2400" b="0" i="0" dirty="0" err="1">
                <a:effectLst/>
                <a:highlight>
                  <a:srgbClr val="FFFFFF"/>
                </a:highlight>
                <a:latin typeface="-apple-system"/>
              </a:rPr>
              <a:t>Joining</a:t>
            </a:r>
            <a:r>
              <a:rPr lang="es-ES" sz="2400" b="0" i="0" dirty="0"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s-ES" sz="2400" b="0" i="0" dirty="0" err="1">
                <a:effectLst/>
                <a:highlight>
                  <a:srgbClr val="FFFFFF"/>
                </a:highlight>
                <a:latin typeface="-apple-system"/>
              </a:rPr>
              <a:t>Mutating</a:t>
            </a:r>
            <a:r>
              <a:rPr lang="es-ES" sz="2400" b="0" i="0" dirty="0"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s-ES" sz="2400" b="0" i="0" dirty="0" err="1">
                <a:effectLst/>
                <a:highlight>
                  <a:srgbClr val="FFFFFF"/>
                </a:highlight>
                <a:latin typeface="-apple-system"/>
              </a:rPr>
              <a:t>Ops</a:t>
            </a:r>
            <a:r>
              <a:rPr lang="es-ES" sz="2400" b="0" i="0" dirty="0">
                <a:effectLst/>
                <a:highlight>
                  <a:srgbClr val="FFFFFF"/>
                </a:highlight>
                <a:latin typeface="-apple-system"/>
              </a:rPr>
              <a:t>"), por ejemplo torch.cat:</a:t>
            </a:r>
            <a:endParaRPr lang="es-CO" sz="2400" dirty="0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D8938B62-B0B1-83AD-97C7-E2600B27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6" y="4449401"/>
            <a:ext cx="99917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o alt text provided for this image">
            <a:extLst>
              <a:ext uri="{FF2B5EF4-FFF2-40B4-BE49-F238E27FC236}">
                <a16:creationId xmlns:a16="http://schemas.microsoft.com/office/drawing/2014/main" id="{AE4DFAE7-7C08-074A-64FD-DE08B8538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155" y="1541824"/>
            <a:ext cx="9723688" cy="11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420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E34BD-B6A7-01B2-6FDD-7DD222D1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Interpretabilidad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88C195-330D-D845-8AF2-D90B74C61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785"/>
            <a:ext cx="10515600" cy="4880178"/>
          </a:xfrm>
        </p:spPr>
        <p:txBody>
          <a:bodyPr/>
          <a:lstStyle/>
          <a:p>
            <a:pPr algn="just"/>
            <a:r>
              <a:rPr lang="es-ES" dirty="0"/>
              <a:t>Los nodos de nuestra red corresponden a entidades reales. Para cada lugar de la red, representado por su id, tenemos su título y coordenadas geográficas.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Recorra las listas de nodos de centralidad y utilice los metadatos para imprimir los títulos de los lugares respectivos.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43DE4C-CE73-F6A9-0DC7-03EE2D91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76" y="2493501"/>
            <a:ext cx="8468447" cy="21898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FD25C3-78CF-DD6F-D90F-CC214679D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77" y="5486190"/>
            <a:ext cx="9010446" cy="8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44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201A0-7AC4-4AF1-9EA9-CD3D70E7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Análisis: Nodos mas centrales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68657D-BB5A-DC62-7BAA-FDF2672BF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3519"/>
            <a:ext cx="10515600" cy="873443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La clasificación de las diferentes métricas de centralidad no cambia mucho, aunque esto puede depender del tipo de red que se considere.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76C4FA-1088-7C5D-85D6-EF0D171E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8" y="1191924"/>
            <a:ext cx="11451323" cy="38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17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984D8-E9E8-26F9-1507-96830FC5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Dibujando nuestra red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7E71E8-3F89-F6E2-FE56-6E66D0579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6" y="1424680"/>
            <a:ext cx="10020828" cy="50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5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73A52-AC43-FC2A-852A-B86144B6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Basics</a:t>
            </a:r>
            <a:r>
              <a:rPr lang="es-CO" dirty="0"/>
              <a:t>: Operaciones Matemáticas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5E2842-7CE9-7AAE-0D6C-42142E2C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357" y="2240153"/>
            <a:ext cx="7185286" cy="425272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8F31508-009A-DF9E-B549-02F0C4A2084A}"/>
              </a:ext>
            </a:extLst>
          </p:cNvPr>
          <p:cNvSpPr txBox="1"/>
          <p:nvPr/>
        </p:nvSpPr>
        <p:spPr>
          <a:xfrm>
            <a:off x="1400696" y="1652329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Más de 200 operaciones matemáticas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1976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3804E-28F6-6F2D-7FC6-0CC8AC13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Modulo </a:t>
            </a:r>
            <a:r>
              <a:rPr lang="es-CO" dirty="0" err="1"/>
              <a:t>AutoGrad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C50830-413F-31F1-DA77-C7F0730E5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452"/>
            <a:ext cx="7025640" cy="4351338"/>
          </a:xfrm>
        </p:spPr>
        <p:txBody>
          <a:bodyPr>
            <a:normAutofit lnSpcReduction="10000"/>
          </a:bodyPr>
          <a:lstStyle/>
          <a:p>
            <a:pPr marL="457200" lvl="1" indent="0" algn="just">
              <a:buNone/>
            </a:pPr>
            <a:r>
              <a:rPr lang="es-ES" sz="2800" dirty="0"/>
              <a:t>Utiliza una técnica llamada  </a:t>
            </a:r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diferenciación automática</a:t>
            </a:r>
            <a:r>
              <a:rPr lang="es-E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es-ES" sz="2800" dirty="0"/>
              <a:t> </a:t>
            </a:r>
          </a:p>
          <a:p>
            <a:pPr marL="457200" lvl="1" indent="0" algn="just">
              <a:buNone/>
            </a:pPr>
            <a:r>
              <a:rPr lang="es-ES" sz="2800" dirty="0"/>
              <a:t>Es decir, tenemos una grabadora que registra qué operaciones hemos realizado y luego las reproduce hacia atrás para calcular nuestros gradientes. </a:t>
            </a:r>
          </a:p>
          <a:p>
            <a:pPr marL="457200" lvl="1" indent="0" algn="just">
              <a:buNone/>
            </a:pPr>
            <a:r>
              <a:rPr lang="es-ES" sz="2800" dirty="0"/>
              <a:t>Esta técnica es especialmente poderosa al construir redes neuronales, ya que ahorramos tiempo en una época al calcular la diferenciación de los parámetros en el paso directo.</a:t>
            </a:r>
            <a:endParaRPr lang="es-CO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A2AE74-E4D1-6130-7EA2-53B0CDA99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455" y="2253909"/>
            <a:ext cx="2975619" cy="27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5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5E86B-CA25-38EA-7E99-09A02C25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975F4E-E194-B183-37DA-D96D18CCB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0C2C17-439B-D5B5-6C6B-F7BA2050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56" y="207818"/>
            <a:ext cx="11164088" cy="62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447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1270</Words>
  <Application>Microsoft Office PowerPoint</Application>
  <PresentationFormat>Panorámica</PresentationFormat>
  <Paragraphs>189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Inter</vt:lpstr>
      <vt:lpstr>Tema de Office</vt:lpstr>
      <vt:lpstr>Pytorch &amp; Networkx</vt:lpstr>
      <vt:lpstr>Presentación de PowerPoint</vt:lpstr>
      <vt:lpstr>Flujo de trabajo</vt:lpstr>
      <vt:lpstr>Basics: Tensores de PyTorch</vt:lpstr>
      <vt:lpstr>Presentación de PowerPoint</vt:lpstr>
      <vt:lpstr>Basics: Tensores de PyTorch</vt:lpstr>
      <vt:lpstr>Basics: Operaciones Matemáticas</vt:lpstr>
      <vt:lpstr>Modulo AutoGrad</vt:lpstr>
      <vt:lpstr>Presentación de PowerPoint</vt:lpstr>
      <vt:lpstr>Pytorch: funciona sobre graph</vt:lpstr>
      <vt:lpstr>Computacional Graph en PyTorch</vt:lpstr>
      <vt:lpstr>Computacional Graph en PyTorch</vt:lpstr>
      <vt:lpstr>Computacional Graph en PyTorch</vt:lpstr>
      <vt:lpstr>PyTorch: Autograd</vt:lpstr>
      <vt:lpstr>PyTorch: Autograd</vt:lpstr>
      <vt:lpstr>PyTorch: Autograd</vt:lpstr>
      <vt:lpstr>PyTorch: Autograd</vt:lpstr>
      <vt:lpstr>PyTorch: Autograd</vt:lpstr>
      <vt:lpstr>PyTorch: Nuevas funciones Autograd</vt:lpstr>
      <vt:lpstr>PyTorch: Nuevas funciones Autograd</vt:lpstr>
      <vt:lpstr>PyTorch: NN</vt:lpstr>
      <vt:lpstr>PyTorch: NN</vt:lpstr>
      <vt:lpstr>PyTorch: NN</vt:lpstr>
      <vt:lpstr>PyTorch: NN</vt:lpstr>
      <vt:lpstr>PyTorch: NN</vt:lpstr>
      <vt:lpstr>PyTorch: Optimizador</vt:lpstr>
      <vt:lpstr>PyTorch: Optimizador</vt:lpstr>
      <vt:lpstr>PyTorch: nn</vt:lpstr>
      <vt:lpstr>PyTorch: nn</vt:lpstr>
      <vt:lpstr>PyTorch: nn</vt:lpstr>
      <vt:lpstr>PyTorch: nn</vt:lpstr>
      <vt:lpstr>PyTorch: nn</vt:lpstr>
      <vt:lpstr>PyTorch: DataLoaders</vt:lpstr>
      <vt:lpstr>PyTorch: DataLoaders</vt:lpstr>
      <vt:lpstr>Recursos útiles</vt:lpstr>
      <vt:lpstr>Presentación de PowerPoint</vt:lpstr>
      <vt:lpstr>Presentación de PowerPoint</vt:lpstr>
      <vt:lpstr>Dibujar, Plotear graph</vt:lpstr>
      <vt:lpstr>Creando un Graph</vt:lpstr>
      <vt:lpstr>Adicionando nodos</vt:lpstr>
      <vt:lpstr>Nodo Objects</vt:lpstr>
      <vt:lpstr>Adicionando Bordes (edges)</vt:lpstr>
      <vt:lpstr>Accediendo a nodos y bordes</vt:lpstr>
      <vt:lpstr>Diccionarios de Python</vt:lpstr>
      <vt:lpstr>Atributos del Graph</vt:lpstr>
      <vt:lpstr>Iteradores de nodo y bordes</vt:lpstr>
      <vt:lpstr>Graph directos</vt:lpstr>
      <vt:lpstr>Graph Operadores:</vt:lpstr>
      <vt:lpstr>Generadores de Graph</vt:lpstr>
      <vt:lpstr>Graph: Input/Output</vt:lpstr>
      <vt:lpstr>Drawing Graphs</vt:lpstr>
      <vt:lpstr>Caso de análisis: red de Cambridge </vt:lpstr>
      <vt:lpstr>Propiedades del Graph</vt:lpstr>
      <vt:lpstr>Degree distribution</vt:lpstr>
      <vt:lpstr>Presentación de PowerPoint</vt:lpstr>
      <vt:lpstr>Presentación de PowerPoint</vt:lpstr>
      <vt:lpstr>Coeficiente de Clustering</vt:lpstr>
      <vt:lpstr>Centralidades del nodo</vt:lpstr>
      <vt:lpstr>Nodos mas centrales</vt:lpstr>
      <vt:lpstr>Interpretabilidad</vt:lpstr>
      <vt:lpstr>Análisis: Nodos mas centrales</vt:lpstr>
      <vt:lpstr>Dibujando nuestra 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jonnatan arias garcia</dc:creator>
  <cp:lastModifiedBy>jonnatan arias garcia</cp:lastModifiedBy>
  <cp:revision>14</cp:revision>
  <dcterms:created xsi:type="dcterms:W3CDTF">2024-04-26T17:50:40Z</dcterms:created>
  <dcterms:modified xsi:type="dcterms:W3CDTF">2024-04-26T21:24:17Z</dcterms:modified>
</cp:coreProperties>
</file>